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4" r:id="rId4"/>
    <p:sldId id="259" r:id="rId5"/>
    <p:sldId id="270" r:id="rId6"/>
    <p:sldId id="265" r:id="rId7"/>
    <p:sldId id="271" r:id="rId8"/>
    <p:sldId id="274" r:id="rId9"/>
    <p:sldId id="273" r:id="rId10"/>
    <p:sldId id="266" r:id="rId11"/>
    <p:sldId id="272" r:id="rId12"/>
    <p:sldId id="275" r:id="rId13"/>
    <p:sldId id="267" r:id="rId14"/>
    <p:sldId id="276" r:id="rId15"/>
    <p:sldId id="285" r:id="rId16"/>
    <p:sldId id="268" r:id="rId17"/>
    <p:sldId id="277" r:id="rId18"/>
    <p:sldId id="278" r:id="rId19"/>
    <p:sldId id="269" r:id="rId20"/>
    <p:sldId id="280" r:id="rId21"/>
    <p:sldId id="279" r:id="rId22"/>
    <p:sldId id="284" r:id="rId23"/>
    <p:sldId id="286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4BE15C0-9A1E-4BEB-8B60-F60524CCDAFD}">
          <p14:sldIdLst>
            <p14:sldId id="256"/>
            <p14:sldId id="257"/>
            <p14:sldId id="264"/>
            <p14:sldId id="259"/>
            <p14:sldId id="270"/>
            <p14:sldId id="265"/>
            <p14:sldId id="271"/>
            <p14:sldId id="274"/>
            <p14:sldId id="273"/>
            <p14:sldId id="266"/>
            <p14:sldId id="272"/>
            <p14:sldId id="275"/>
            <p14:sldId id="267"/>
            <p14:sldId id="276"/>
            <p14:sldId id="285"/>
            <p14:sldId id="268"/>
            <p14:sldId id="277"/>
            <p14:sldId id="278"/>
            <p14:sldId id="269"/>
            <p14:sldId id="280"/>
            <p14:sldId id="279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0D6D"/>
    <a:srgbClr val="540F81"/>
    <a:srgbClr val="240638"/>
    <a:srgbClr val="430C68"/>
    <a:srgbClr val="380C56"/>
    <a:srgbClr val="220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7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2124" y="9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84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7AF80E6-904F-1E75-9AA1-9F6B776206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4CFB432-EB38-73F5-DE8E-4CCE1A1183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1B5B8-14F2-49F2-85D8-6EAF6226BA9A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190C06-E492-C7FE-15D5-04B4B9D493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D63703-EDDC-54A9-3940-BDA7F32BBD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EABB2-C74E-417E-827C-02C4E89BA3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391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F07BC-C566-46D2-ABEA-6FEC330C1071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0503E-45BC-44F5-B056-63E623B74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65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0503E-45BC-44F5-B056-63E623B74EE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8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BD06BE-C308-3484-4785-005B8D617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2C4654-F777-5C91-55DE-530FBF4A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B66D17-752C-1153-2D53-C9B0EB8F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16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48B73-06A7-AAE7-BF84-2170E322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C7A86C-C983-A0FE-4163-09DE0D0F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D5D6FE-7A78-D909-7E96-1938C2E4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A2C17C-5915-9445-3F75-E9291B5A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11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0394E3B-D35B-3373-50D0-F9936267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83DF3EF-97B1-8193-548F-A1813F71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63044E-E950-5F87-6815-A1D2441F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33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D6A27-EED5-8C68-CDD8-F3C63377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C8BFF4-4A92-36D1-BAEA-E640F5B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A5955A-B464-3B5D-75B8-A37422699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A39668-3DF0-DB52-2574-D9D54B93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F90964-348E-7C93-D5C3-27B12296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D8F29D-EA3F-3EE3-E41B-0BE71D75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18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6459F-D067-7E86-5E0B-291F11C9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501932D-A39F-2171-AA0B-C2909ADC8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0EDAF9-39EB-2720-DE8F-F9EBDC586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E84CFE-4B25-CFF8-A316-690797320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BD24F0-A08E-8A24-84B8-5AB97323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A97A5C-F91C-9D7F-74BD-90A5C5A1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5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1DAB8-2A46-7D0B-D52A-288DB65D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5D292F-4E46-FA3E-80C6-B45CAB262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E5311C-95A9-B7D4-A8F3-078DAD29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2B993E-E89D-A6C3-3800-7B61455A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151776-B505-E4D1-2F6E-D5E947DE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72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F2777D-CC73-07F7-7CD8-BBAB9EF15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98F0A6-1957-8B52-171A-399E2FBD8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4AE9B-F125-7191-502D-2D0F488E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E6A3B9-2F5B-F963-7AFB-A2C026EA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3C2901-BEDD-7AD6-D6B1-D02D2A8B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12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боковая_кратинки">
    <p:bg>
      <p:bgPr>
        <a:gradFill flip="none" rotWithShape="1">
          <a:gsLst>
            <a:gs pos="24000">
              <a:srgbClr val="460D6D"/>
            </a:gs>
            <a:gs pos="49000">
              <a:srgbClr val="380C56"/>
            </a:gs>
            <a:gs pos="0">
              <a:srgbClr val="540F81"/>
            </a:gs>
            <a:gs pos="100000">
              <a:srgbClr val="220A3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597" y="358506"/>
            <a:ext cx="5052203" cy="508958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BD06BE-C308-3484-4785-005B8D617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0111" y="1706563"/>
            <a:ext cx="668097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14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боковая_кратинка">
    <p:bg>
      <p:bgPr>
        <a:gradFill flip="none" rotWithShape="1">
          <a:gsLst>
            <a:gs pos="83000">
              <a:srgbClr val="370C55"/>
            </a:gs>
            <a:gs pos="0">
              <a:srgbClr val="240638"/>
            </a:gs>
            <a:gs pos="100000">
              <a:srgbClr val="220A3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8554" y="348567"/>
            <a:ext cx="5052203" cy="508958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BD06BE-C308-3484-4785-005B8D617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8554" y="1702008"/>
            <a:ext cx="493406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144308"/>
            <a:ext cx="1792357" cy="365125"/>
          </a:xfrm>
        </p:spPr>
        <p:txBody>
          <a:bodyPr/>
          <a:lstStyle>
            <a:lvl1pPr>
              <a:defRPr sz="4000"/>
            </a:lvl1pPr>
          </a:lstStyle>
          <a:p>
            <a:fld id="{4DCE183C-5606-476A-9698-7E766A98CFA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4B5CDFC-070D-B6A8-A4AD-8155C36D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02375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26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боковая_кратинка">
    <p:bg>
      <p:bgPr>
        <a:gradFill flip="none" rotWithShape="1">
          <a:gsLst>
            <a:gs pos="68000">
              <a:srgbClr val="370C55"/>
            </a:gs>
            <a:gs pos="0">
              <a:srgbClr val="240638"/>
            </a:gs>
            <a:gs pos="100000">
              <a:srgbClr val="220A3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8554" y="348567"/>
            <a:ext cx="5052203" cy="508958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BD06BE-C308-3484-4785-005B8D617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8554" y="1702008"/>
            <a:ext cx="493406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144308"/>
            <a:ext cx="1792357" cy="365125"/>
          </a:xfrm>
        </p:spPr>
        <p:txBody>
          <a:bodyPr/>
          <a:lstStyle>
            <a:lvl1pPr>
              <a:defRPr sz="4000"/>
            </a:lvl1pPr>
          </a:lstStyle>
          <a:p>
            <a:fld id="{4DCE183C-5606-476A-9698-7E766A98CFA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4B5CDFC-070D-B6A8-A4AD-8155C36D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02375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02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щий слайд">
    <p:bg>
      <p:bgPr>
        <a:gradFill flip="none" rotWithShape="1">
          <a:gsLst>
            <a:gs pos="32000">
              <a:srgbClr val="370C55"/>
            </a:gs>
            <a:gs pos="86000">
              <a:srgbClr val="240638"/>
            </a:gs>
            <a:gs pos="100000">
              <a:srgbClr val="220A3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39235"/>
            <a:ext cx="6096000" cy="1032973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144308"/>
            <a:ext cx="1792357" cy="365125"/>
          </a:xfrm>
        </p:spPr>
        <p:txBody>
          <a:bodyPr/>
          <a:lstStyle>
            <a:lvl1pPr>
              <a:defRPr sz="4000"/>
            </a:lvl1pPr>
          </a:lstStyle>
          <a:p>
            <a:fld id="{4DCE183C-5606-476A-9698-7E766A98CFA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747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96DEB-43AE-303E-CC61-7310EB45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A8DBDC-BEEB-6480-64A6-F99499AA0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B0527F-4DDF-E0E1-05D3-CCAB097E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D4F7F3-F9F0-B415-A47F-FEF020E0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83B2F3-CB6B-DBBB-C54D-17122ABA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7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C33D2-E521-0C39-3320-96C8C04C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F57CDA-161C-684C-6D7B-10AE7E89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601010-C4D3-DCFD-9C0D-5D701577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084016-3E9B-65E2-98D2-D323E517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F605D2-5186-80DE-1F32-DC71E9EC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70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B7902-E434-DF5E-3996-65BF4519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F82D1-5E1F-6DD1-15AD-BA68FD3E8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6EB209-2865-2AB9-47E3-29E8F0B41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B11F7E-8330-50CB-D7AD-400622BD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47D5F3-7976-983D-BA87-CCD80546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05F6BF-B59E-C1DA-2527-7FD3EF24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3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4AD46-AFB1-31AC-55FD-59A989C6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6FE231-D3F6-1594-86ED-5816A36FA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2312A-D468-576E-60DA-6F0722689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AEB19D-AB29-A11C-3160-B47D6328C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0EF7F7-3E59-7C12-AD2B-E08F4B460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1DB1919-3073-685A-8918-94ED85DE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86ED24A-CADB-3D28-69CC-A4E1D6BC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13B825-8E4E-2D03-42C7-772ADD91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93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CE42E-51AD-400C-160F-FA95F6EC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BFF6C-356C-88E8-5C57-D0164F5A5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4B6065-404D-288E-2200-01C69F82A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F0F923-A31F-ECE6-C7F9-49AF3CEB4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6AF783-A071-C457-089C-69EBC9EE0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3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65" r:id="rId4"/>
    <p:sldLayoutId id="2147483666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3140E-FFDE-52D8-95D7-C613750AF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8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5F88-8225-9529-D85E-77591645C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6D279D0-3AA8-3474-6FD1-DE0B15959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640" y="403224"/>
            <a:ext cx="8203810" cy="917844"/>
          </a:xfrm>
        </p:spPr>
        <p:txBody>
          <a:bodyPr>
            <a:normAutofit fontScale="90000"/>
          </a:bodyPr>
          <a:lstStyle/>
          <a:p>
            <a:r>
              <a:rPr lang="en-US" dirty="0"/>
              <a:t>PHP </a:t>
            </a:r>
            <a:r>
              <a:rPr lang="ru-RU" dirty="0"/>
              <a:t>4</a:t>
            </a:r>
            <a:r>
              <a:rPr lang="en-US" dirty="0"/>
              <a:t>.0</a:t>
            </a:r>
            <a:r>
              <a:rPr lang="ru-RU" dirty="0"/>
              <a:t> откинул прошлое и перешел на сторону </a:t>
            </a:r>
            <a:r>
              <a:rPr lang="en-US" dirty="0"/>
              <a:t> Zend Engine 1.0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A63AC4AE-9C84-07A3-6CF5-9C824986D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40" y="1801812"/>
            <a:ext cx="7937111" cy="4395789"/>
          </a:xfrm>
        </p:spPr>
        <p:txBody>
          <a:bodyPr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Новый движок </a:t>
            </a:r>
            <a:r>
              <a:rPr lang="ru-RU" dirty="0" err="1"/>
              <a:t>Zend</a:t>
            </a:r>
            <a:r>
              <a:rPr lang="ru-RU" dirty="0"/>
              <a:t> Engine для повышения производительности и оптимизации работы с памятью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Поддержка сессий, </a:t>
            </a:r>
            <a:r>
              <a:rPr lang="ru-RU" dirty="0" err="1"/>
              <a:t>позволяющяя</a:t>
            </a:r>
            <a:r>
              <a:rPr lang="ru-RU" dirty="0"/>
              <a:t> отслеживать состояния пользователя между запросами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Буферизация вывода</a:t>
            </a:r>
            <a:r>
              <a:rPr lang="en-US" dirty="0"/>
              <a:t>, </a:t>
            </a:r>
            <a:r>
              <a:rPr lang="ru-RU" dirty="0"/>
              <a:t>новые функции для управления буфером, такие как </a:t>
            </a:r>
            <a:r>
              <a:rPr lang="ru-RU" dirty="0" err="1"/>
              <a:t>ob_flush</a:t>
            </a:r>
            <a:r>
              <a:rPr lang="ru-RU" dirty="0"/>
              <a:t>(), </a:t>
            </a:r>
            <a:r>
              <a:rPr lang="ru-RU" dirty="0" err="1"/>
              <a:t>ob_get_contents</a:t>
            </a:r>
            <a:r>
              <a:rPr lang="ru-RU" dirty="0"/>
              <a:t>() и </a:t>
            </a:r>
            <a:r>
              <a:rPr lang="ru-RU" dirty="0" err="1"/>
              <a:t>ob_end_flush</a:t>
            </a:r>
            <a:r>
              <a:rPr lang="ru-RU" dirty="0"/>
              <a:t>()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Добавление массивов $_POST, $_GET, $_SESSION и $_COOKIE вместо глобальных переменных, что улучшило безопасность.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Улучшенная объектно-ориентированная модель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Конструкции </a:t>
            </a:r>
            <a:r>
              <a:rPr lang="ru-RU" dirty="0" err="1"/>
              <a:t>include_once</a:t>
            </a:r>
            <a:r>
              <a:rPr lang="ru-RU" dirty="0"/>
              <a:t> и </a:t>
            </a:r>
            <a:r>
              <a:rPr lang="ru-RU" dirty="0" err="1"/>
              <a:t>require_once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F3B513-7E05-A41E-FB04-57624E5F9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8217" y="13335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5E4986-2373-13DC-8888-A9E47160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389" y="1341640"/>
            <a:ext cx="5630061" cy="20767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D21086-2C27-CE3F-6107-591A70BD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9" y="561975"/>
            <a:ext cx="5695604" cy="28564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2CCDAFF-B4B8-3A4D-1738-AB7ABF5C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10" y="3866811"/>
            <a:ext cx="8192643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DB98E-ED95-237C-777D-2D9AD4D0C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3B99DA4-FCD0-4A4F-6244-B2D5BE3C59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1D6E9-8B27-6FF1-2D1D-D8236609CB7D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8F0E2-EA64-1E11-3A1C-4694D7C000F0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0B46C-D49F-C6AC-5C41-E415536B1D94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C04E9-8F50-F0B9-2DE3-74CE3DF5436D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24CB3-90CC-DCDF-DF36-FF28D6218DBF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B0C98-9E4B-93FC-D76A-3F1DDE0EFB37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A9A4D708-9105-AF67-C5CE-8A3D8E9FBA9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18DE7FE1-38D9-2B98-875A-7EF67F66FF2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CB86EF77-8FD6-435B-C07C-E504D31D31ED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0D88780E-7AAB-B6AA-6CC1-EF51AF2BEF53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861C4831-DC75-FA9F-83DB-B10C458FD851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10BE0776-56AC-5256-2766-A3C19F2C2C5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4CCC706F-9CC5-8EF9-8F8F-38A84F0CFCC6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9B75EE42-DF68-0E20-D227-BF21DF2299FB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B06B41D0-E489-FEF4-F97A-310A67CF50C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8787C43C-BB3B-22D3-257A-32BBCD0CBACC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65407D5F-4127-09DE-D35F-AAEC06D381A1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37D1CB0F-FB28-04B6-2350-6FD0EDE36B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7D1CB0F-FB28-04B6-2350-6FD0EDE36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6F68B39B-71F3-B7A6-456F-193A810C72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F68B39B-71F3-B7A6-456F-193A810C7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236EC048-4F64-C504-0B0A-3417BA91AC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36EC048-4F64-C504-0B0A-3417BA91AC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16816106-ABA1-F581-4677-A4C39DECD0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6816106-ABA1-F581-4677-A4C39DECD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2C36144D-6B2A-2F68-5C0A-4B4785AAF7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C36144D-6B2A-2F68-5C0A-4B4785AAF7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BFE64A01-A8B0-FF43-9510-7BB5D60BEA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FE64A01-A8B0-FF43-9510-7BB5D60BE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64904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50415-7275-2DEF-B996-A3924BB82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67081CB-DCD2-8C48-7CED-8ECE3A72A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0" y="276225"/>
            <a:ext cx="5772150" cy="1428750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Маленькие шаги ведут к большим победам</a:t>
            </a:r>
            <a:br>
              <a:rPr lang="en-US" dirty="0"/>
            </a:br>
            <a:r>
              <a:rPr lang="en-US" dirty="0"/>
              <a:t>PHP </a:t>
            </a:r>
            <a:r>
              <a:rPr lang="ru-RU" dirty="0"/>
              <a:t>5</a:t>
            </a:r>
            <a:r>
              <a:rPr lang="en-US" dirty="0"/>
              <a:t>.</a:t>
            </a:r>
            <a:r>
              <a:rPr lang="ru-RU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862E8-A25A-CC54-D392-907C9043E754}"/>
              </a:ext>
            </a:extLst>
          </p:cNvPr>
          <p:cNvSpPr txBox="1"/>
          <p:nvPr/>
        </p:nvSpPr>
        <p:spPr>
          <a:xfrm>
            <a:off x="5638800" y="198024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Новая версия движка </a:t>
            </a:r>
            <a:r>
              <a:rPr lang="en-US" dirty="0">
                <a:solidFill>
                  <a:schemeClr val="bg1"/>
                </a:solidFill>
              </a:rPr>
              <a:t>Zend Engine 2.0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Полноценные возможности для ООП, включая модификаторы доступа (</a:t>
            </a:r>
            <a:r>
              <a:rPr lang="ru-RU" dirty="0" err="1">
                <a:solidFill>
                  <a:schemeClr val="bg1"/>
                </a:solidFill>
              </a:rPr>
              <a:t>public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protected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private</a:t>
            </a:r>
            <a:r>
              <a:rPr lang="ru-RU" dirty="0">
                <a:solidFill>
                  <a:schemeClr val="bg1"/>
                </a:solidFill>
              </a:rPr>
              <a:t>), конструкторы и деструкторы, статические методы и свойства, интерфейсы, абстрактные классы и наследование.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Типы данных и строгая типизация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почти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Поддержка исключений (</a:t>
            </a:r>
            <a:r>
              <a:rPr lang="ru-RU" dirty="0" err="1">
                <a:solidFill>
                  <a:schemeClr val="bg1"/>
                </a:solidFill>
              </a:rPr>
              <a:t>try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catch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finally</a:t>
            </a:r>
            <a:r>
              <a:rPr lang="ru-RU" dirty="0">
                <a:solidFill>
                  <a:schemeClr val="bg1"/>
                </a:solidFill>
              </a:rPr>
              <a:t>) и генераторов (использование ключевого слова </a:t>
            </a:r>
            <a:r>
              <a:rPr lang="ru-RU" dirty="0" err="1">
                <a:solidFill>
                  <a:schemeClr val="bg1"/>
                </a:solidFill>
              </a:rPr>
              <a:t>yield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Поддержка функций-замыканий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Совместимость с </a:t>
            </a:r>
            <a:r>
              <a:rPr lang="en-US" dirty="0">
                <a:solidFill>
                  <a:schemeClr val="bg1"/>
                </a:solidFill>
              </a:rPr>
              <a:t>PDO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 err="1">
                <a:solidFill>
                  <a:schemeClr val="bg1"/>
                </a:solidFill>
              </a:rPr>
              <a:t>MySQLI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665E08-958A-40BA-9314-AD48F2E06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r="5800"/>
          <a:stretch/>
        </p:blipFill>
        <p:spPr>
          <a:xfrm>
            <a:off x="0" y="0"/>
            <a:ext cx="5276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9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DA4CD3-E02A-39F0-0118-5B0380E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590" y="485120"/>
            <a:ext cx="4448825" cy="20470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857D1D-E80D-D878-27CE-AF76F7BC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415" y="3038404"/>
            <a:ext cx="3162741" cy="321989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04E4A3-DD7C-BAD3-8679-6B23D0614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55" y="0"/>
            <a:ext cx="3827720" cy="6858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503A17A-0E14-1BAD-E07D-D3578200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630" y="599697"/>
            <a:ext cx="3181794" cy="173379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9460B1-A213-315E-AE6F-859B74A3B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550" y="2838612"/>
            <a:ext cx="404869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7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B406E-DA8D-37A6-9054-B080E98D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871E287-7ED7-F6A4-6D66-62F9DE008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AF8E5-3061-CEEA-2103-E2B0FCEDD8BB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1DEE8-B980-BCEA-1463-5EE87071F80A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4DA94-CE59-4888-B090-33D99066C963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ECEC7-C7A9-B572-A165-80B45F2A0784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5C9A9-09AC-9D4C-2D6F-5E5AABA93017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CF1CA-CFD5-4B2A-D285-EBE9F3D78EC0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8BB6C8A1-1C62-D714-59D2-A1091F077C6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86C357A8-2A0E-FF4E-7277-EDB498D43BC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42BE103E-4F84-17DC-0735-F668CA4A60A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CFF1DC70-8463-4BCF-0D22-9FE2C0078E7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3A5B0331-6A36-2C96-1031-F9681B7BF549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6967502B-9048-5F85-F1FB-F81B264D57A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6718BB2F-B679-A7A3-062C-CEE38AC4573A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9D136B52-9806-AA6A-F899-42D6465A75B6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E35531D7-8BBA-A759-5453-D7E147BFD363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F4C1E0B9-736C-A60D-4A57-890E00988469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2AD589E8-E776-7634-CE47-745EDDF77FA2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D74DA835-2DCC-FF26-18D9-184AD48843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74DA835-2DCC-FF26-18D9-184AD4884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378F2A80-B027-04FF-0272-DAAB4A6016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78F2A80-B027-04FF-0272-DAAB4A6016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86E59AFF-4B8B-773D-4BAF-FEF655B961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6E59AFF-4B8B-773D-4BAF-FEF655B961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90EE1678-0522-42D7-6A20-B2C956C27E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0EE1678-0522-42D7-6A20-B2C956C27E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CDE8FE10-54FB-CF4F-6034-83C15A595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DE8FE10-54FB-CF4F-6034-83C15A595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4A8569A6-C3E6-2E4B-732F-8235F3B419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A8569A6-C3E6-2E4B-732F-8235F3B419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3633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62F-3B73-D5BA-07E8-1BB2A6DCF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FEFDB47-E2C1-8D6A-180A-2DFE7F3A2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7338"/>
            <a:ext cx="6838950" cy="142875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“</a:t>
            </a:r>
            <a:r>
              <a:rPr lang="ru-RU" dirty="0"/>
              <a:t>Иногда, чтобы стать великим, нужно просто не сдаваться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©PHP </a:t>
            </a:r>
            <a:r>
              <a:rPr lang="ru-RU" dirty="0"/>
              <a:t>7</a:t>
            </a:r>
            <a:r>
              <a:rPr lang="en-US" dirty="0"/>
              <a:t>.</a:t>
            </a:r>
            <a:r>
              <a:rPr lang="ru-RU" dirty="0"/>
              <a:t>4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83D32-28D7-D0BC-6341-4DB966053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628650"/>
            <a:ext cx="8610600" cy="6229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F7B68C-95D6-E8DD-0A4D-3DCBFF1DB62A}"/>
              </a:ext>
            </a:extLst>
          </p:cNvPr>
          <p:cNvSpPr txBox="1"/>
          <p:nvPr/>
        </p:nvSpPr>
        <p:spPr>
          <a:xfrm>
            <a:off x="371475" y="189452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Новая версия движка </a:t>
            </a:r>
            <a:r>
              <a:rPr lang="en-US" dirty="0">
                <a:solidFill>
                  <a:schemeClr val="bg1"/>
                </a:solidFill>
              </a:rPr>
              <a:t>Zend Engine </a:t>
            </a:r>
            <a:r>
              <a:rPr lang="ru-RU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.0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Использует 49,8% всех сайтов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Полноценная типизация (</a:t>
            </a:r>
            <a:r>
              <a:rPr lang="ru-RU" dirty="0" err="1">
                <a:solidFill>
                  <a:schemeClr val="bg1"/>
                </a:solidFill>
              </a:rPr>
              <a:t>св-ва</a:t>
            </a:r>
            <a:r>
              <a:rPr lang="ru-RU" dirty="0">
                <a:solidFill>
                  <a:schemeClr val="bg1"/>
                </a:solidFill>
              </a:rPr>
              <a:t> классов, возвращаемые типы функций, параметры с нулевым значением)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Лямбда-функции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Передача значений по ссылке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Поддержка функций-замыканий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Новые аннотации например </a:t>
            </a:r>
            <a:r>
              <a:rPr lang="en-US" dirty="0">
                <a:solidFill>
                  <a:schemeClr val="bg1"/>
                </a:solidFill>
              </a:rPr>
              <a:t>@deprecated,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@throws, @see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6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EA7380-8DF6-B668-936E-25B3C416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89" y="2809679"/>
            <a:ext cx="4639322" cy="3896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91DD80-376F-8B3C-1010-528E37D6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756" y="652063"/>
            <a:ext cx="6001588" cy="14098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4C2833-A531-BF75-41AD-966ED402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11" y="256827"/>
            <a:ext cx="3248478" cy="24101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8027B6-C85F-2822-BB4B-3CFC303A1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469" y="3062126"/>
            <a:ext cx="313416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8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FC04-2ABC-BA22-94C7-EEC7D7AFC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9252252-62E2-5763-6324-BA0DDD587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E08A0-A111-625B-7B65-723C5408108F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97D56-AE15-75FE-F476-BA4E872D8A04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46A23-8697-7E69-C5AE-C6C90B3AE746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CD53C-354F-5F58-164D-066B89B54BFF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66482-4E76-C5BA-C849-531FA97A4ED4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3D431-8605-3C75-51DD-787A669CCF3E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BA8AE54D-7A7B-48AE-9125-9FF3A889BC2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D858A48C-27D3-39D6-EF27-55DCF5C3AE4A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5BACAFE3-043D-BF5F-7139-01100140DC4B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079013E4-2972-37FB-9FC8-90BE88F554F8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5A1D070D-69C2-2F0E-2543-D4CA24A49EB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804619FC-DF77-898E-AB76-969C74C0EB0A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EBA9C2AF-5576-02AC-E6F5-9C29DCC09F8B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61E5803F-4F54-5AD6-CEE7-810770090C4F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15785CBA-1F54-E23F-2239-2237F71A1AFF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6C734326-4BB5-29AC-CE06-42C87655973E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CC0AE893-0BFA-EF8B-47B7-79B4258A6329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93D385C4-330F-8244-67C2-BA9DFAE54C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D385C4-330F-8244-67C2-BA9DFAE54C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133F8EED-AF6B-BC60-C3DF-543A4622E0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3F8EED-AF6B-BC60-C3DF-543A4622E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44953341-7167-37EA-3122-64BEA00661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4953341-7167-37EA-3122-64BEA0066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AF38D8CA-5846-180A-D4AC-85A885B147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38D8CA-5846-180A-D4AC-85A885B14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DC601110-1AAE-9D11-1D93-527036B4D4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C601110-1AAE-9D11-1D93-527036B4D4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CB879F91-67BD-43E8-83CA-F0DEAB5D17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B879F91-67BD-43E8-83CA-F0DEAB5D17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840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A502-74D2-9A26-AD59-D7B759F37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BC7850-F281-100E-2C65-49F7107A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16212"/>
            <a:ext cx="6028678" cy="917844"/>
          </a:xfrm>
        </p:spPr>
        <p:txBody>
          <a:bodyPr>
            <a:normAutofit fontScale="90000"/>
          </a:bodyPr>
          <a:lstStyle/>
          <a:p>
            <a:r>
              <a:rPr lang="en-US" dirty="0"/>
              <a:t>PHP </a:t>
            </a:r>
            <a:r>
              <a:rPr lang="ru-RU" dirty="0"/>
              <a:t>8</a:t>
            </a:r>
            <a:r>
              <a:rPr lang="en-US" dirty="0"/>
              <a:t>.</a:t>
            </a:r>
            <a:r>
              <a:rPr lang="ru-RU" dirty="0"/>
              <a:t>1 добавил немного специй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075969-62AE-1345-D2F4-DF0CA1551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02285" y="66676"/>
            <a:ext cx="1029102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078070-3CB4-7CF3-DC94-EED8DC9F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14" y="1435183"/>
            <a:ext cx="3098584" cy="5288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79755-7C9D-68FC-A7E2-442C764D0D73}"/>
              </a:ext>
            </a:extLst>
          </p:cNvPr>
          <p:cNvSpPr txBox="1"/>
          <p:nvPr/>
        </p:nvSpPr>
        <p:spPr>
          <a:xfrm>
            <a:off x="321607" y="5400109"/>
            <a:ext cx="337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0" i="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</a:rPr>
              <a:t>36,9% всех сайтов</a:t>
            </a:r>
            <a:endParaRPr lang="ru-RU" sz="40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4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C7100D-7B59-FDF0-8A54-F17C2A009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376" y="409575"/>
            <a:ext cx="5889624" cy="88582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такое это Ваше </a:t>
            </a:r>
            <a:br>
              <a:rPr lang="en-US" dirty="0"/>
            </a:br>
            <a:r>
              <a:rPr lang="en-US" dirty="0"/>
              <a:t>PHP</a:t>
            </a:r>
            <a:r>
              <a:rPr lang="ru-RU" dirty="0"/>
              <a:t>?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A97310D-8B9A-0E83-FC24-6703F6A49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0154" y="1589976"/>
            <a:ext cx="4934063" cy="4858449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PHP — это язык программирования, который используется для создания динамичных веб-страниц. Однако, чтобы PHP "ожил" и начал выполнять свои задачи, ему нужен сервер. Именно сервер Apache или другой веб-сервер помогает PHP работать на веб-странице, обрабатывая запросы и отправляя результаты пользователю. Без серверной поддержки PHP не может полноценно функционировать, так как он работает на сервере, а не на клиентской стороне.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804589-99AC-C14F-96E1-5970C59EA5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" r="1962"/>
          <a:stretch>
            <a:fillRect/>
          </a:stretch>
        </p:blipFill>
        <p:spPr>
          <a:xfrm>
            <a:off x="0" y="0"/>
            <a:ext cx="6302375" cy="6858000"/>
          </a:xfrm>
        </p:spPr>
      </p:pic>
    </p:spTree>
    <p:extLst>
      <p:ext uri="{BB962C8B-B14F-4D97-AF65-F5344CB8AC3E}">
        <p14:creationId xmlns:p14="http://schemas.microsoft.com/office/powerpoint/2010/main" val="353317078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01181-B9A9-5D37-BED2-5E92251FA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9" y="487585"/>
            <a:ext cx="6096000" cy="1032973"/>
          </a:xfrm>
        </p:spPr>
        <p:txBody>
          <a:bodyPr>
            <a:normAutofit/>
          </a:bodyPr>
          <a:lstStyle/>
          <a:p>
            <a:r>
              <a:rPr lang="ru-RU" dirty="0"/>
              <a:t>Что мне нужно что стать </a:t>
            </a:r>
            <a:r>
              <a:rPr lang="en-US" dirty="0"/>
              <a:t>PHP</a:t>
            </a:r>
            <a:r>
              <a:rPr lang="ru-RU" dirty="0"/>
              <a:t> – программистом?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9BBF066-4BA9-4332-199A-76A5AFFF99B5}"/>
              </a:ext>
            </a:extLst>
          </p:cNvPr>
          <p:cNvSpPr txBox="1">
            <a:spLocks/>
          </p:cNvSpPr>
          <p:nvPr/>
        </p:nvSpPr>
        <p:spPr>
          <a:xfrm>
            <a:off x="1359354" y="4630057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MAMP</a:t>
            </a:r>
            <a:endParaRPr lang="ru-RU" sz="40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A8D5AA9-A20C-FE30-8AE1-5630079C43C3}"/>
              </a:ext>
            </a:extLst>
          </p:cNvPr>
          <p:cNvSpPr txBox="1">
            <a:spLocks/>
          </p:cNvSpPr>
          <p:nvPr/>
        </p:nvSpPr>
        <p:spPr>
          <a:xfrm>
            <a:off x="7341966" y="4630057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IDE</a:t>
            </a:r>
            <a:endParaRPr lang="ru-RU" sz="4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E94C56-A713-B8CC-19AD-91F97BBF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4" y="2557058"/>
            <a:ext cx="1974850" cy="19748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376D0D-E3D9-0C2A-C566-91BF93230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73" y="2557058"/>
            <a:ext cx="2077350" cy="207735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D50B4B4-5393-AA23-1CBC-C8E797B45220}"/>
              </a:ext>
            </a:extLst>
          </p:cNvPr>
          <p:cNvSpPr txBox="1">
            <a:spLocks/>
          </p:cNvSpPr>
          <p:nvPr/>
        </p:nvSpPr>
        <p:spPr>
          <a:xfrm>
            <a:off x="5566228" y="2974611"/>
            <a:ext cx="1059543" cy="1242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+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74580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2D5E1-1897-F23B-A359-07008E76A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493" y="549275"/>
            <a:ext cx="6809014" cy="1246144"/>
          </a:xfrm>
        </p:spPr>
        <p:txBody>
          <a:bodyPr>
            <a:normAutofit/>
          </a:bodyPr>
          <a:lstStyle/>
          <a:p>
            <a:r>
              <a:rPr lang="ru-RU" sz="4000" dirty="0"/>
              <a:t>Почему меня будут не любить?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E2AD47-1D57-73A2-55F6-680FF886B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81566"/>
            <a:ext cx="5707484" cy="228486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Небольшой порог входа,</a:t>
            </a:r>
          </a:p>
          <a:p>
            <a:r>
              <a:rPr lang="ru-RU" dirty="0"/>
              <a:t>Сложная история,</a:t>
            </a:r>
          </a:p>
          <a:p>
            <a:r>
              <a:rPr lang="ru-RU" dirty="0"/>
              <a:t>Много старых проектов требующих поддержки</a:t>
            </a:r>
            <a:r>
              <a:rPr lang="en-US" dirty="0"/>
              <a:t>,</a:t>
            </a:r>
          </a:p>
          <a:p>
            <a:r>
              <a:rPr lang="ru-RU" dirty="0"/>
              <a:t>Трудности с настройкой сервера и библиотеками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0D7D93-7D4D-4BA5-867A-4501C3DCB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43" y="2409599"/>
            <a:ext cx="3488927" cy="2956832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B5E4D31-5F44-C2BD-7AAC-8182CFD744B6}"/>
              </a:ext>
            </a:extLst>
          </p:cNvPr>
          <p:cNvSpPr/>
          <p:nvPr/>
        </p:nvSpPr>
        <p:spPr>
          <a:xfrm>
            <a:off x="5776686" y="3406594"/>
            <a:ext cx="1456843" cy="9628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574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7CC6-EB53-E6F3-8317-3ECFC47AA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6328F-1032-9480-327D-EC4FD771A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57" y="402047"/>
            <a:ext cx="7478486" cy="991323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мне нужно что стать хорошим </a:t>
            </a:r>
            <a:r>
              <a:rPr lang="en-US" dirty="0"/>
              <a:t>PHP</a:t>
            </a:r>
            <a:r>
              <a:rPr lang="ru-RU" dirty="0"/>
              <a:t> – программистом?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43DA59-CE92-BD42-3E72-9D345FAE2054}"/>
              </a:ext>
            </a:extLst>
          </p:cNvPr>
          <p:cNvSpPr txBox="1">
            <a:spLocks/>
          </p:cNvSpPr>
          <p:nvPr/>
        </p:nvSpPr>
        <p:spPr>
          <a:xfrm>
            <a:off x="201381" y="4615543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Apache/</a:t>
            </a:r>
          </a:p>
          <a:p>
            <a:r>
              <a:rPr lang="en-US" sz="4000" dirty="0"/>
              <a:t>nginx</a:t>
            </a:r>
            <a:endParaRPr lang="ru-RU" sz="40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3E5ABCC-98A8-23EB-14E4-EFEFDCFD2B77}"/>
              </a:ext>
            </a:extLst>
          </p:cNvPr>
          <p:cNvSpPr txBox="1">
            <a:spLocks/>
          </p:cNvSpPr>
          <p:nvPr/>
        </p:nvSpPr>
        <p:spPr>
          <a:xfrm>
            <a:off x="4635495" y="4615543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IDE</a:t>
            </a:r>
            <a:endParaRPr lang="ru-RU" sz="4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A3BE81C-F2DE-3D70-EC66-59FF7288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71" y="2899045"/>
            <a:ext cx="1683657" cy="1683657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CBDB831-C8D2-4EBF-A0E2-C81D12C83B2C}"/>
              </a:ext>
            </a:extLst>
          </p:cNvPr>
          <p:cNvSpPr txBox="1">
            <a:spLocks/>
          </p:cNvSpPr>
          <p:nvPr/>
        </p:nvSpPr>
        <p:spPr>
          <a:xfrm>
            <a:off x="3438975" y="3119754"/>
            <a:ext cx="1059543" cy="1242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+</a:t>
            </a:r>
            <a:endParaRPr lang="ru-RU" sz="800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4D8E1A6-7E73-A0E7-7E48-0C3B9DA5D51B}"/>
              </a:ext>
            </a:extLst>
          </p:cNvPr>
          <p:cNvSpPr txBox="1">
            <a:spLocks/>
          </p:cNvSpPr>
          <p:nvPr/>
        </p:nvSpPr>
        <p:spPr>
          <a:xfrm>
            <a:off x="8010066" y="3119753"/>
            <a:ext cx="1059543" cy="1242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+</a:t>
            </a:r>
            <a:endParaRPr lang="ru-RU" sz="80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7E8E39D-96A5-6429-3FF7-A1B8597CFE52}"/>
              </a:ext>
            </a:extLst>
          </p:cNvPr>
          <p:cNvSpPr txBox="1">
            <a:spLocks/>
          </p:cNvSpPr>
          <p:nvPr/>
        </p:nvSpPr>
        <p:spPr>
          <a:xfrm>
            <a:off x="8769355" y="4615543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Laravel/</a:t>
            </a:r>
          </a:p>
          <a:p>
            <a:r>
              <a:rPr lang="en-US" sz="4000" dirty="0" err="1"/>
              <a:t>simfony</a:t>
            </a:r>
            <a:endParaRPr lang="ru-RU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36E869-F819-4799-D622-260B0A044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6" y="3119753"/>
            <a:ext cx="2282622" cy="12422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F3FB01-BEE6-08B5-AD54-FB23FB156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106">
            <a:off x="191569" y="3608296"/>
            <a:ext cx="2679822" cy="1507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E65882-6483-08B6-333E-825E82731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521" y="3498482"/>
            <a:ext cx="1084220" cy="10842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E79A728-8B48-C24E-12D4-7E8B3298FF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41" y="3514901"/>
            <a:ext cx="1084221" cy="10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4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9BE90-BB32-F35A-5A6E-054A2B4D9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511" y="512040"/>
            <a:ext cx="6680978" cy="1194523"/>
          </a:xfrm>
        </p:spPr>
        <p:txBody>
          <a:bodyPr>
            <a:normAutofit/>
          </a:bodyPr>
          <a:lstStyle/>
          <a:p>
            <a:r>
              <a:rPr lang="ru-RU" dirty="0"/>
              <a:t>Материалы ждут тебя тут будущий адепт </a:t>
            </a:r>
            <a:r>
              <a:rPr lang="en-US" dirty="0"/>
              <a:t>PHP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53724F-C9FD-DB9C-FD2F-40B60B22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5" y="2261961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4656-AE09-39B7-EA3A-BE7F1025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1D0254C-4FE0-7B49-83D3-14772F407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B747D-5911-2CB4-D253-DE2641E5FDB0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B2B24-FF56-053B-2A5F-C9206EE2881C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0F0B4-3836-BC31-4188-050AFF97CE1D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A2B2B-0372-E97E-44BA-DE8ED4BCEBA5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B4BB9-D3DA-512F-8DDD-286DC3486A0F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0BBE8-8810-D1E5-BC94-7C4A17A3E544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1CD6BDDC-8D2B-ACEE-64A3-51768702194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36D38E45-9728-F720-CDF6-A9079CBC355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2A786D62-69DE-5BC4-94B2-EFAD79F76901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51B6A3DA-8065-8737-08FF-3DA9C9703AE5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00F70135-1ECF-FE59-1DDD-D254A0E02130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A0EF1F3A-0509-3F81-123E-CBC0AD66009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E41950EE-D0E5-CB89-DB2B-D2355EA812B2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470120CC-5E98-E29D-7346-B3A592E51BDE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81B14635-37E0-C6DB-3FB5-7EACABEFF8CA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6C60AF49-9F68-838D-37DE-10DB57388A24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E2F74439-39BD-08CC-51DC-F4B45EF1EC94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082B9A2B-2DD1-32D4-DE8D-66398AB2FC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954899"/>
                  </p:ext>
                </p:extLst>
              </p:nvPr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2B9A2B-2DD1-32D4-DE8D-66398AB2FC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A8E26861-1AD3-B48E-D165-A2588166F8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3685133"/>
                  </p:ext>
                </p:extLst>
              </p:nvPr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8E26861-1AD3-B48E-D165-A2588166F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50C56B3E-D2C1-2C13-AE66-E1A56FC1C0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5386032"/>
                  </p:ext>
                </p:extLst>
              </p:nvPr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0C56B3E-D2C1-2C13-AE66-E1A56FC1C0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A59C37D6-2EBD-0764-FFE4-4B4246FF3C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29062"/>
                  </p:ext>
                </p:extLst>
              </p:nvPr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59C37D6-2EBD-0764-FFE4-4B4246FF3C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D491FD4F-FF7B-1442-F0C3-56DF0378C2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6015337"/>
                  </p:ext>
                </p:extLst>
              </p:nvPr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491FD4F-FF7B-1442-F0C3-56DF0378C2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CCD38963-463A-48E5-6640-C6F6C1A31E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8306269"/>
                  </p:ext>
                </p:extLst>
              </p:nvPr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CD38963-463A-48E5-6640-C6F6C1A31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2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7AD29A2-DE73-145E-A95B-E4C5B78DB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4548"/>
            <a:ext cx="4725567" cy="917844"/>
          </a:xfrm>
        </p:spPr>
        <p:txBody>
          <a:bodyPr>
            <a:normAutofit fontScale="90000"/>
          </a:bodyPr>
          <a:lstStyle/>
          <a:p>
            <a:r>
              <a:rPr lang="ru-RU" dirty="0"/>
              <a:t>В начале было  </a:t>
            </a:r>
            <a:br>
              <a:rPr lang="en-US" dirty="0"/>
            </a:br>
            <a:r>
              <a:rPr lang="en-US" dirty="0"/>
              <a:t>PHP 1.0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C7AD16F2-31EA-2B9C-CFAC-41B214924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1173" y="883826"/>
            <a:ext cx="3116498" cy="581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</a:t>
            </a:r>
            <a:r>
              <a:rPr lang="ru-RU" dirty="0"/>
              <a:t>А я помню как оно было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12" name="Подзаголовок 6">
            <a:extLst>
              <a:ext uri="{FF2B5EF4-FFF2-40B4-BE49-F238E27FC236}">
                <a16:creationId xmlns:a16="http://schemas.microsoft.com/office/drawing/2014/main" id="{0A88B9CB-AC2A-CA87-D8E2-D995D92461ED}"/>
              </a:ext>
            </a:extLst>
          </p:cNvPr>
          <p:cNvSpPr txBox="1">
            <a:spLocks/>
          </p:cNvSpPr>
          <p:nvPr/>
        </p:nvSpPr>
        <p:spPr>
          <a:xfrm>
            <a:off x="136116" y="2076450"/>
            <a:ext cx="6084345" cy="3133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Первая версия PHP, названная "Personal Home Page/</a:t>
            </a:r>
            <a:r>
              <a:rPr lang="ru-RU" dirty="0" err="1"/>
              <a:t>Forms</a:t>
            </a:r>
            <a:r>
              <a:rPr lang="ru-RU" dirty="0"/>
              <a:t> </a:t>
            </a:r>
            <a:r>
              <a:rPr lang="ru-RU" dirty="0" err="1"/>
              <a:t>Interpreter</a:t>
            </a:r>
            <a:r>
              <a:rPr lang="ru-RU" dirty="0"/>
              <a:t>“</a:t>
            </a:r>
            <a:r>
              <a:rPr lang="en-US" dirty="0"/>
              <a:t> </a:t>
            </a:r>
            <a:r>
              <a:rPr lang="ru-RU" dirty="0"/>
              <a:t>была простой системой для создания динамических веб-страниц. </a:t>
            </a:r>
            <a:endParaRPr lang="en-US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PHP</a:t>
            </a:r>
            <a:r>
              <a:rPr lang="en-US" dirty="0"/>
              <a:t>/FI</a:t>
            </a:r>
            <a:r>
              <a:rPr lang="ru-RU" dirty="0"/>
              <a:t> использовался для обработки форм и добавления информации в базу данных. </a:t>
            </a:r>
            <a:endParaRPr lang="en-US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Он не поддерживал полноценного синтаксиса, который появился в будущих версиях.</a:t>
            </a:r>
          </a:p>
          <a:p>
            <a:pPr algn="just">
              <a:lnSpc>
                <a:spcPct val="120000"/>
              </a:lnSpc>
            </a:pP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5ADAD8-7F92-0325-6369-FC4A99A30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85" y="2076450"/>
            <a:ext cx="4419599" cy="4419599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Ссылка на слайд 19">
                <a:extLst>
                  <a:ext uri="{FF2B5EF4-FFF2-40B4-BE49-F238E27FC236}">
                    <a16:creationId xmlns:a16="http://schemas.microsoft.com/office/drawing/2014/main" id="{4616A75A-8FE3-DF9E-B2A1-F2EC8DE65D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8153875"/>
                  </p:ext>
                </p:extLst>
              </p:nvPr>
            </p:nvGraphicFramePr>
            <p:xfrm>
              <a:off x="5999152" y="439318"/>
              <a:ext cx="3633102" cy="1714500"/>
            </p:xfrm>
            <a:graphic>
              <a:graphicData uri="http://schemas.microsoft.com/office/powerpoint/2016/slidezoom">
                <pslz:sldZm>
                  <pslz:sldZmObj sldId="270" cId="1371342999">
                    <pslz:zmPr id="{A27CEF64-B711-44EF-9825-54C4945CD4F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33102" cy="1714500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Ссылка на слайд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616A75A-8FE3-DF9E-B2A1-F2EC8DE65D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9152" y="439318"/>
                <a:ext cx="3633102" cy="1714500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10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CE66-2B52-4561-FA5E-47DB4A34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FCA0186-8F23-82EF-A517-CDCB67D5F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6433" y="0"/>
            <a:ext cx="4725567" cy="917844"/>
          </a:xfrm>
        </p:spPr>
        <p:txBody>
          <a:bodyPr>
            <a:normAutofit/>
          </a:bodyPr>
          <a:lstStyle/>
          <a:p>
            <a:r>
              <a:rPr lang="ru-RU" dirty="0"/>
              <a:t>Как оно было…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DEBC57-2EBE-6126-7AA7-64A3A15F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5" y="1502543"/>
            <a:ext cx="6373775" cy="28157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18ABB7-C542-7B97-1CB3-815C18EA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4581279"/>
            <a:ext cx="7201905" cy="17528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6144E-F614-3735-9E41-FABF6E36A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70" y="1502543"/>
            <a:ext cx="5453147" cy="2805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370919-2861-7F32-E906-1E94ACA50CD7}"/>
              </a:ext>
            </a:extLst>
          </p:cNvPr>
          <p:cNvSpPr txBox="1"/>
          <p:nvPr/>
        </p:nvSpPr>
        <p:spPr>
          <a:xfrm>
            <a:off x="762000" y="527303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+mj-lt"/>
              </a:rPr>
              <a:t>Makefiles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B6C14-9549-FEE7-DDFC-885A7D6AAF3A}"/>
              </a:ext>
            </a:extLst>
          </p:cNvPr>
          <p:cNvSpPr txBox="1"/>
          <p:nvPr/>
        </p:nvSpPr>
        <p:spPr>
          <a:xfrm>
            <a:off x="9829216" y="5273036"/>
            <a:ext cx="230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4200"/>
              </a:spcBef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CGI </a:t>
            </a:r>
            <a:r>
              <a:rPr lang="ru-RU" b="0" i="0" dirty="0">
                <a:solidFill>
                  <a:schemeClr val="bg1"/>
                </a:solidFill>
                <a:effectLst/>
                <a:latin typeface="+mj-lt"/>
              </a:rPr>
              <a:t>Веб-сервер</a:t>
            </a:r>
          </a:p>
        </p:txBody>
      </p:sp>
    </p:spTree>
    <p:extLst>
      <p:ext uri="{BB962C8B-B14F-4D97-AF65-F5344CB8AC3E}">
        <p14:creationId xmlns:p14="http://schemas.microsoft.com/office/powerpoint/2010/main" val="137134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28CB9-4A10-5ED1-4B0E-56042535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C94321A-CD14-8041-446A-D69DE00A4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68" y="339987"/>
            <a:ext cx="8462963" cy="917844"/>
          </a:xfrm>
        </p:spPr>
        <p:txBody>
          <a:bodyPr>
            <a:normAutofit fontScale="90000"/>
          </a:bodyPr>
          <a:lstStyle/>
          <a:p>
            <a:r>
              <a:rPr lang="en-US" dirty="0"/>
              <a:t>PHP </a:t>
            </a:r>
            <a:r>
              <a:rPr lang="ru-RU" dirty="0"/>
              <a:t>3</a:t>
            </a:r>
            <a:r>
              <a:rPr lang="en-US" dirty="0"/>
              <a:t>.0</a:t>
            </a:r>
            <a:r>
              <a:rPr lang="ru-RU" dirty="0"/>
              <a:t> хотел стать могущественным языком программирования</a:t>
            </a:r>
          </a:p>
        </p:txBody>
      </p:sp>
      <p:sp>
        <p:nvSpPr>
          <p:cNvPr id="4" name="Подзаголовок 6">
            <a:extLst>
              <a:ext uri="{FF2B5EF4-FFF2-40B4-BE49-F238E27FC236}">
                <a16:creationId xmlns:a16="http://schemas.microsoft.com/office/drawing/2014/main" id="{E0BD9075-9BF2-C4B7-8D0D-D92814053484}"/>
              </a:ext>
            </a:extLst>
          </p:cNvPr>
          <p:cNvSpPr txBox="1">
            <a:spLocks/>
          </p:cNvSpPr>
          <p:nvPr/>
        </p:nvSpPr>
        <p:spPr>
          <a:xfrm>
            <a:off x="5467350" y="2085975"/>
            <a:ext cx="6419850" cy="3695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PHP 3.0 стал первым в серии, напоминающей современный PHP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В 1998 году он был официально выпущен и уже активно использовался на 70 000 доменов.</a:t>
            </a:r>
            <a:endParaRPr lang="en-US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Предоставлял зрелый интерфейс для работы с несколькими базами данных, протоколами и API. (простота расширения самого языка привлекла десятки разработчиков, которые представили множество модулей)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На пике популярности PHP 3.0 был установлен примерно на 10% веб-серверов в Интернете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2304EB-41CE-1303-1CD1-B77381DA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029" y="795021"/>
            <a:ext cx="7951449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6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CD17C-9452-B8AA-F114-A0E5ED8E5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387" y="2903776"/>
            <a:ext cx="6929438" cy="909802"/>
          </a:xfrm>
        </p:spPr>
        <p:txBody>
          <a:bodyPr>
            <a:normAutofit fontScale="90000"/>
          </a:bodyPr>
          <a:lstStyle/>
          <a:p>
            <a:r>
              <a:rPr lang="ru-RU" dirty="0"/>
              <a:t>теперь я</a:t>
            </a:r>
            <a:r>
              <a:rPr lang="en-US" dirty="0"/>
              <a:t> PRRPROCESSED HYPERTEXT PAGE</a:t>
            </a:r>
            <a:r>
              <a:rPr lang="ru-RU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CA7A0-5882-5E98-A369-ABB99BD2F60A}"/>
              </a:ext>
            </a:extLst>
          </p:cNvPr>
          <p:cNvSpPr txBox="1"/>
          <p:nvPr/>
        </p:nvSpPr>
        <p:spPr>
          <a:xfrm>
            <a:off x="1402556" y="2534444"/>
            <a:ext cx="6767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</a:rPr>
              <a:t>Больше не </a:t>
            </a:r>
            <a:r>
              <a:rPr lang="en-US" b="0" i="0" dirty="0">
                <a:solidFill>
                  <a:schemeClr val="bg1"/>
                </a:solidFill>
                <a:effectLst/>
              </a:rPr>
              <a:t>Personal Home Page Tools</a:t>
            </a:r>
            <a:r>
              <a:rPr lang="en-US" dirty="0">
                <a:solidFill>
                  <a:schemeClr val="bg1"/>
                </a:solidFill>
              </a:rPr>
              <a:t>…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4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65F4B-43FE-5C5E-8826-BCBE42DC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90357"/>
            <a:ext cx="4706007" cy="1305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E8373-B4B2-9B07-305B-464D5B49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0" y="1838103"/>
            <a:ext cx="4744112" cy="15908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8B82F6-873A-FFFC-1F7B-9E7C556D4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499" y="290357"/>
            <a:ext cx="2086266" cy="1695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6BD8E7-5F7C-1C30-1881-047131DF9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928" y="576146"/>
            <a:ext cx="3200847" cy="11241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7B1E6-43C6-CA49-EF54-3AD9CD269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844" y="2309542"/>
            <a:ext cx="2267266" cy="38772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39B116-3E20-BFD4-B90C-6F15D956C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1665" y="2309542"/>
            <a:ext cx="2667372" cy="9240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D62079A-8906-9EA1-5D82-58281A037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147" y="3533775"/>
            <a:ext cx="2772162" cy="31341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226DFB0-8398-3D29-702E-E0C28CFA82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6481" y="3938496"/>
            <a:ext cx="225774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7636A-A86E-6DCC-5F32-17E3C5F19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81BF8E8-0E8F-26E3-8B1F-27669081A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3939-7583-FED9-DA28-F625565DE760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C3AF-A9C1-930D-C206-E97ABD6F91B5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81E54-0AD0-B261-CD48-36B19333A9F3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ACFD8-EBDB-2D47-A8E6-86D0201587D8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5CC8-3EF7-82EB-6273-4FD93A0902DD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87CBE-E7EA-1F63-5ADC-7DE9C5B20845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0EB3D226-01FE-0C22-AC29-442C7E128A1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8CE1B887-8F3F-F411-F382-FCDF1BFDEC2C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EEE24C4A-BA47-0DF9-7461-303B64496F55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C6FA64FB-A753-17AA-BBBB-3E94181DBC2B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F0D16D6F-A6EF-3A1C-CFD9-2AE63FF79D2A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08E5B706-6C64-5DC0-2DF0-24147934765E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CC992893-5464-7D7C-109D-190B07F8414D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A0349BEE-0675-5803-77E3-3A3295D6537F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24DC490C-ED50-D405-E850-B5ADA9CF6D6D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FD427CA0-BE2A-858F-EBB4-A375229A8DC4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1EC22A37-D7D7-18E5-4AA2-C4693DB58B82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7B0BC529-F4CC-69A0-B33A-53A6E7DC21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B0BC529-F4CC-69A0-B33A-53A6E7DC21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0C4DD5CB-9143-1C84-EDF4-17ECE08C1B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C4DD5CB-9143-1C84-EDF4-17ECE08C1B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7FC022D1-AA01-ED66-4FA1-B338F18563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FC022D1-AA01-ED66-4FA1-B338F1856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252460F6-EF1B-3AA9-4AF1-553081A829C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52460F6-EF1B-3AA9-4AF1-553081A829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02BD3F07-D029-BBCD-7E10-1E246C7575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2BD3F07-D029-BBCD-7E10-1E246C7575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6375127B-B3BA-480A-2164-4202B75F5E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375127B-B3BA-480A-2164-4202B75F5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4282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/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705</Words>
  <Application>Microsoft Office PowerPoint</Application>
  <PresentationFormat>Широкоэкранный</PresentationFormat>
  <Paragraphs>107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Calibri</vt:lpstr>
      <vt:lpstr>Franklin Gothic Medium Cond</vt:lpstr>
      <vt:lpstr>Тема Office</vt:lpstr>
      <vt:lpstr>Презентация PowerPoint</vt:lpstr>
      <vt:lpstr>Что такое это Ваше  PHP?</vt:lpstr>
      <vt:lpstr>История PHP</vt:lpstr>
      <vt:lpstr>В начале было   PHP 1.0</vt:lpstr>
      <vt:lpstr>Как оно было…</vt:lpstr>
      <vt:lpstr>PHP 3.0 хотел стать могущественным языком программирования</vt:lpstr>
      <vt:lpstr>теперь я PRRPROCESSED HYPERTEXT PAGE </vt:lpstr>
      <vt:lpstr>Презентация PowerPoint</vt:lpstr>
      <vt:lpstr>История PHP</vt:lpstr>
      <vt:lpstr>PHP 4.0 откинул прошлое и перешел на сторону  Zend Engine 1.0</vt:lpstr>
      <vt:lpstr>Презентация PowerPoint</vt:lpstr>
      <vt:lpstr>История PHP</vt:lpstr>
      <vt:lpstr>Маленькие шаги ведут к большим победам PHP 5.6</vt:lpstr>
      <vt:lpstr>Презентация PowerPoint</vt:lpstr>
      <vt:lpstr>История PHP</vt:lpstr>
      <vt:lpstr>“Иногда, чтобы стать великим, нужно просто не сдаваться”  ©PHP 7.4</vt:lpstr>
      <vt:lpstr>Презентация PowerPoint</vt:lpstr>
      <vt:lpstr>История PHP</vt:lpstr>
      <vt:lpstr>PHP 8.1 добавил немного специй</vt:lpstr>
      <vt:lpstr>Что мне нужно что стать PHP – программистом?</vt:lpstr>
      <vt:lpstr>Почему меня будут не любить?</vt:lpstr>
      <vt:lpstr>Что мне нужно что стать хорошим PHP – программистом?</vt:lpstr>
      <vt:lpstr>Материалы ждут тебя тут будущий адепт PHP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Антошенька Бесчастнов</dc:creator>
  <cp:lastModifiedBy>Антошенька Бесчастнов</cp:lastModifiedBy>
  <cp:revision>22</cp:revision>
  <dcterms:created xsi:type="dcterms:W3CDTF">2024-11-11T18:04:16Z</dcterms:created>
  <dcterms:modified xsi:type="dcterms:W3CDTF">2024-11-12T19:23:58Z</dcterms:modified>
</cp:coreProperties>
</file>